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89" r:id="rId3"/>
    <p:sldId id="279" r:id="rId4"/>
    <p:sldId id="280" r:id="rId5"/>
    <p:sldId id="282" r:id="rId6"/>
    <p:sldId id="290" r:id="rId7"/>
    <p:sldId id="291" r:id="rId8"/>
    <p:sldId id="284" r:id="rId9"/>
    <p:sldId id="286" r:id="rId10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858D16"/>
    <a:srgbClr val="E6E6E6"/>
    <a:srgbClr val="5B2CC4"/>
    <a:srgbClr val="E8E9E0"/>
    <a:srgbClr val="1AF1E8"/>
    <a:srgbClr val="F2B129"/>
    <a:srgbClr val="16B6FF"/>
    <a:srgbClr val="E06B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394" autoAdjust="0"/>
    <p:restoredTop sz="89910" autoAdjust="0"/>
  </p:normalViewPr>
  <p:slideViewPr>
    <p:cSldViewPr snapToGrid="0" snapToObjects="1">
      <p:cViewPr>
        <p:scale>
          <a:sx n="116" d="100"/>
          <a:sy n="116" d="100"/>
        </p:scale>
        <p:origin x="-120" y="-248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47632"/>
    </p:cViewPr>
  </p:outlineViewPr>
  <p:notesTextViewPr>
    <p:cViewPr>
      <p:scale>
        <a:sx n="70" d="100"/>
        <a:sy n="7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hrisjewitt:Downloads:Sojern%20-%20EU%20Hertz%20QBR%20-%2015.01.14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hrisjewitt:Downloads:Sojern%20-%20EU%20Hertz%20QBR%20-%2015.01.14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hrisjewitt:Downloads:Sojern%20-%20EU%20Hertz%20QBR%20-%2015.01.14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hrisjewitt:Downloads:Sojern%20-%20EU%20Hertz%20QBR%20-%2015.01.14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chrisjewitt:Downloads:Sojern%20-%20EU%20Hertz%20QBR%20-%2015.01.14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'Time of Day Insight'!$C$1</c:f>
              <c:strCache>
                <c:ptCount val="1"/>
                <c:pt idx="0">
                  <c:v>French Conversions</c:v>
                </c:pt>
              </c:strCache>
            </c:strRef>
          </c:tx>
          <c:marker>
            <c:symbol val="none"/>
          </c:marker>
          <c:val>
            <c:numRef>
              <c:f>'Time of Day Insight'!$C$2:$C$25</c:f>
              <c:numCache>
                <c:formatCode>General</c:formatCode>
                <c:ptCount val="24"/>
                <c:pt idx="0">
                  <c:v>74.0</c:v>
                </c:pt>
                <c:pt idx="1">
                  <c:v>44.0</c:v>
                </c:pt>
                <c:pt idx="2">
                  <c:v>12.0</c:v>
                </c:pt>
                <c:pt idx="3">
                  <c:v>6.0</c:v>
                </c:pt>
                <c:pt idx="4">
                  <c:v>6.0</c:v>
                </c:pt>
                <c:pt idx="5">
                  <c:v>9.0</c:v>
                </c:pt>
                <c:pt idx="6">
                  <c:v>13.0</c:v>
                </c:pt>
                <c:pt idx="7">
                  <c:v>36.0</c:v>
                </c:pt>
                <c:pt idx="8">
                  <c:v>74.0</c:v>
                </c:pt>
                <c:pt idx="9">
                  <c:v>214.0</c:v>
                </c:pt>
                <c:pt idx="10">
                  <c:v>272.0</c:v>
                </c:pt>
                <c:pt idx="11">
                  <c:v>313.0</c:v>
                </c:pt>
                <c:pt idx="12">
                  <c:v>237.0</c:v>
                </c:pt>
                <c:pt idx="13">
                  <c:v>184.0</c:v>
                </c:pt>
                <c:pt idx="14">
                  <c:v>274.0</c:v>
                </c:pt>
                <c:pt idx="15">
                  <c:v>266.0</c:v>
                </c:pt>
                <c:pt idx="16">
                  <c:v>269.0</c:v>
                </c:pt>
                <c:pt idx="17">
                  <c:v>250.0</c:v>
                </c:pt>
                <c:pt idx="18">
                  <c:v>199.0</c:v>
                </c:pt>
                <c:pt idx="19">
                  <c:v>226.0</c:v>
                </c:pt>
                <c:pt idx="20">
                  <c:v>182.0</c:v>
                </c:pt>
                <c:pt idx="21">
                  <c:v>184.0</c:v>
                </c:pt>
                <c:pt idx="22">
                  <c:v>183.0</c:v>
                </c:pt>
                <c:pt idx="23">
                  <c:v>157.0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86549912"/>
        <c:axId val="2086551928"/>
      </c:lineChart>
      <c:catAx>
        <c:axId val="2086549912"/>
        <c:scaling>
          <c:orientation val="minMax"/>
        </c:scaling>
        <c:delete val="0"/>
        <c:axPos val="b"/>
        <c:majorTickMark val="out"/>
        <c:minorTickMark val="none"/>
        <c:tickLblPos val="nextTo"/>
        <c:crossAx val="2086551928"/>
        <c:crosses val="autoZero"/>
        <c:auto val="1"/>
        <c:lblAlgn val="ctr"/>
        <c:lblOffset val="100"/>
        <c:noMultiLvlLbl val="0"/>
      </c:catAx>
      <c:valAx>
        <c:axId val="2086551928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654991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'Time of Day Insight'!$C$26</c:f>
              <c:strCache>
                <c:ptCount val="1"/>
                <c:pt idx="0">
                  <c:v>German Conversions</c:v>
                </c:pt>
              </c:strCache>
            </c:strRef>
          </c:tx>
          <c:marker>
            <c:symbol val="none"/>
          </c:marker>
          <c:val>
            <c:numRef>
              <c:f>'Time of Day Insight'!$C$27:$C$50</c:f>
              <c:numCache>
                <c:formatCode>General</c:formatCode>
                <c:ptCount val="24"/>
                <c:pt idx="0">
                  <c:v>43.0</c:v>
                </c:pt>
                <c:pt idx="1">
                  <c:v>16.0</c:v>
                </c:pt>
                <c:pt idx="2">
                  <c:v>13.0</c:v>
                </c:pt>
                <c:pt idx="3">
                  <c:v>9.0</c:v>
                </c:pt>
                <c:pt idx="4">
                  <c:v>2.0</c:v>
                </c:pt>
                <c:pt idx="5">
                  <c:v>2.0</c:v>
                </c:pt>
                <c:pt idx="6">
                  <c:v>11.0</c:v>
                </c:pt>
                <c:pt idx="7">
                  <c:v>28.0</c:v>
                </c:pt>
                <c:pt idx="8">
                  <c:v>65.0</c:v>
                </c:pt>
                <c:pt idx="9">
                  <c:v>113.0</c:v>
                </c:pt>
                <c:pt idx="10">
                  <c:v>144.0</c:v>
                </c:pt>
                <c:pt idx="11">
                  <c:v>190.0</c:v>
                </c:pt>
                <c:pt idx="12">
                  <c:v>122.0</c:v>
                </c:pt>
                <c:pt idx="13">
                  <c:v>156.0</c:v>
                </c:pt>
                <c:pt idx="14">
                  <c:v>145.0</c:v>
                </c:pt>
                <c:pt idx="15">
                  <c:v>159.0</c:v>
                </c:pt>
                <c:pt idx="16">
                  <c:v>175.0</c:v>
                </c:pt>
                <c:pt idx="17">
                  <c:v>105.0</c:v>
                </c:pt>
                <c:pt idx="18">
                  <c:v>83.0</c:v>
                </c:pt>
                <c:pt idx="19">
                  <c:v>81.0</c:v>
                </c:pt>
                <c:pt idx="20">
                  <c:v>73.0</c:v>
                </c:pt>
                <c:pt idx="21">
                  <c:v>104.0</c:v>
                </c:pt>
                <c:pt idx="22">
                  <c:v>84.0</c:v>
                </c:pt>
                <c:pt idx="23">
                  <c:v>72.0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85898440"/>
        <c:axId val="2085895480"/>
      </c:lineChart>
      <c:catAx>
        <c:axId val="2085898440"/>
        <c:scaling>
          <c:orientation val="minMax"/>
        </c:scaling>
        <c:delete val="0"/>
        <c:axPos val="b"/>
        <c:majorTickMark val="out"/>
        <c:minorTickMark val="none"/>
        <c:tickLblPos val="nextTo"/>
        <c:crossAx val="2085895480"/>
        <c:crosses val="autoZero"/>
        <c:auto val="1"/>
        <c:lblAlgn val="ctr"/>
        <c:lblOffset val="100"/>
        <c:noMultiLvlLbl val="0"/>
      </c:catAx>
      <c:valAx>
        <c:axId val="208589548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589844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'Time of Day Insight'!$C$51</c:f>
              <c:strCache>
                <c:ptCount val="1"/>
                <c:pt idx="0">
                  <c:v>UK Conversions</c:v>
                </c:pt>
              </c:strCache>
            </c:strRef>
          </c:tx>
          <c:marker>
            <c:symbol val="none"/>
          </c:marker>
          <c:val>
            <c:numRef>
              <c:f>'Time of Day Insight'!$C$52:$C$75</c:f>
              <c:numCache>
                <c:formatCode>General</c:formatCode>
                <c:ptCount val="24"/>
                <c:pt idx="0">
                  <c:v>60.0</c:v>
                </c:pt>
                <c:pt idx="1">
                  <c:v>25.0</c:v>
                </c:pt>
                <c:pt idx="2">
                  <c:v>6.0</c:v>
                </c:pt>
                <c:pt idx="3">
                  <c:v>5.0</c:v>
                </c:pt>
                <c:pt idx="4">
                  <c:v>6.0</c:v>
                </c:pt>
                <c:pt idx="5">
                  <c:v>8.0</c:v>
                </c:pt>
                <c:pt idx="6">
                  <c:v>20.0</c:v>
                </c:pt>
                <c:pt idx="7">
                  <c:v>41.0</c:v>
                </c:pt>
                <c:pt idx="8">
                  <c:v>83.0</c:v>
                </c:pt>
                <c:pt idx="9">
                  <c:v>181.0</c:v>
                </c:pt>
                <c:pt idx="10">
                  <c:v>210.0</c:v>
                </c:pt>
                <c:pt idx="11">
                  <c:v>237.0</c:v>
                </c:pt>
                <c:pt idx="12">
                  <c:v>232.0</c:v>
                </c:pt>
                <c:pt idx="13">
                  <c:v>194.0</c:v>
                </c:pt>
                <c:pt idx="14">
                  <c:v>238.0</c:v>
                </c:pt>
                <c:pt idx="15">
                  <c:v>253.0</c:v>
                </c:pt>
                <c:pt idx="16">
                  <c:v>222.0</c:v>
                </c:pt>
                <c:pt idx="17">
                  <c:v>178.0</c:v>
                </c:pt>
                <c:pt idx="18">
                  <c:v>160.0</c:v>
                </c:pt>
                <c:pt idx="19">
                  <c:v>146.0</c:v>
                </c:pt>
                <c:pt idx="20">
                  <c:v>168.0</c:v>
                </c:pt>
                <c:pt idx="21">
                  <c:v>173.0</c:v>
                </c:pt>
                <c:pt idx="22">
                  <c:v>179.0</c:v>
                </c:pt>
                <c:pt idx="23">
                  <c:v>109.0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85800936"/>
        <c:axId val="2085797976"/>
      </c:lineChart>
      <c:catAx>
        <c:axId val="2085800936"/>
        <c:scaling>
          <c:orientation val="minMax"/>
        </c:scaling>
        <c:delete val="0"/>
        <c:axPos val="b"/>
        <c:majorTickMark val="out"/>
        <c:minorTickMark val="none"/>
        <c:tickLblPos val="nextTo"/>
        <c:crossAx val="2085797976"/>
        <c:crosses val="autoZero"/>
        <c:auto val="1"/>
        <c:lblAlgn val="ctr"/>
        <c:lblOffset val="100"/>
        <c:noMultiLvlLbl val="0"/>
      </c:catAx>
      <c:valAx>
        <c:axId val="20857979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08580093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Sheet6!$B$1</c:f>
              <c:strCache>
                <c:ptCount val="1"/>
                <c:pt idx="0">
                  <c:v>Impressions by Month</c:v>
                </c:pt>
              </c:strCache>
            </c:strRef>
          </c:tx>
          <c:cat>
            <c:strRef>
              <c:f>Sheet6!$A$2:$A$4</c:f>
              <c:strCache>
                <c:ptCount val="3"/>
                <c:pt idx="0">
                  <c:v>October</c:v>
                </c:pt>
                <c:pt idx="1">
                  <c:v>November</c:v>
                </c:pt>
                <c:pt idx="2">
                  <c:v>December</c:v>
                </c:pt>
              </c:strCache>
            </c:strRef>
          </c:cat>
          <c:val>
            <c:numRef>
              <c:f>Sheet6!$B$2:$B$4</c:f>
              <c:numCache>
                <c:formatCode>General</c:formatCode>
                <c:ptCount val="3"/>
                <c:pt idx="0">
                  <c:v>1.108408E6</c:v>
                </c:pt>
                <c:pt idx="1">
                  <c:v>3.792279E6</c:v>
                </c:pt>
                <c:pt idx="2">
                  <c:v>5.210871E6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Sheet6!$E$1</c:f>
              <c:strCache>
                <c:ptCount val="1"/>
                <c:pt idx="0">
                  <c:v>Reservations by Month</c:v>
                </c:pt>
              </c:strCache>
            </c:strRef>
          </c:tx>
          <c:cat>
            <c:strRef>
              <c:f>Sheet6!$A$2:$A$4</c:f>
              <c:strCache>
                <c:ptCount val="3"/>
                <c:pt idx="0">
                  <c:v>October</c:v>
                </c:pt>
                <c:pt idx="1">
                  <c:v>November</c:v>
                </c:pt>
                <c:pt idx="2">
                  <c:v>December</c:v>
                </c:pt>
              </c:strCache>
            </c:strRef>
          </c:cat>
          <c:val>
            <c:numRef>
              <c:f>Sheet6!$E$2:$E$4</c:f>
              <c:numCache>
                <c:formatCode>General</c:formatCode>
                <c:ptCount val="3"/>
                <c:pt idx="0">
                  <c:v>1544.0</c:v>
                </c:pt>
                <c:pt idx="1">
                  <c:v>4223.0</c:v>
                </c:pt>
                <c:pt idx="2">
                  <c:v>3046.0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 rtl="0">
            <a:defRPr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21E4C-1E70-1144-B0C5-4F32AF650ED9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96C54-E185-BD41-B2F7-D3F6D5774A7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70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</a:t>
            </a:r>
            <a:r>
              <a:rPr lang="en-US" baseline="0" dirty="0" smtClean="0"/>
              <a:t> should combine “Yahoo sites” and “Microsoft sites” as one.  “</a:t>
            </a:r>
            <a:r>
              <a:rPr lang="en-US" baseline="0" dirty="0" err="1" smtClean="0"/>
              <a:t>Yieldmanager.com</a:t>
            </a:r>
            <a:r>
              <a:rPr lang="en-US" baseline="0" dirty="0" smtClean="0"/>
              <a:t>” is really Yahoo! too.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is primesite-2?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Nice way to show the long tail!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you find a source of US Internet</a:t>
            </a:r>
            <a:r>
              <a:rPr lang="en-US" baseline="0" dirty="0" smtClean="0"/>
              <a:t> traffic (maybe from </a:t>
            </a:r>
            <a:r>
              <a:rPr lang="en-US" baseline="0" dirty="0" err="1" smtClean="0"/>
              <a:t>comScore</a:t>
            </a:r>
            <a:r>
              <a:rPr lang="en-US" baseline="0" dirty="0" smtClean="0"/>
              <a:t>) that shows US Internet traffic by hour?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do you think the story is here??   Should you still advertise at 4am?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What’s the conversion rate by hour???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you find a source of US Internet</a:t>
            </a:r>
            <a:r>
              <a:rPr lang="en-US" baseline="0" dirty="0" smtClean="0"/>
              <a:t> traffic (maybe from </a:t>
            </a:r>
            <a:r>
              <a:rPr lang="en-US" baseline="0" dirty="0" err="1" smtClean="0"/>
              <a:t>comScore</a:t>
            </a:r>
            <a:r>
              <a:rPr lang="en-US" baseline="0" dirty="0" smtClean="0"/>
              <a:t>) that shows US Internet traffic by hour?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do you think the story is here??   Should you still advertise at 4am?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What’s the conversion rate by hour???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Can you find a source of US Internet</a:t>
            </a:r>
            <a:r>
              <a:rPr lang="en-US" baseline="0" dirty="0" smtClean="0"/>
              <a:t> traffic (maybe from </a:t>
            </a:r>
            <a:r>
              <a:rPr lang="en-US" baseline="0" dirty="0" err="1" smtClean="0"/>
              <a:t>comScore</a:t>
            </a:r>
            <a:r>
              <a:rPr lang="en-US" baseline="0" dirty="0" smtClean="0"/>
              <a:t>) that shows US Internet traffic by hour?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do you think the story is here??   Should you still advertise at 4am?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What’s the conversion rate by hour???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200" i="0" dirty="0" smtClean="0"/>
              <a:t>I removed click data – since that’s not how we’re measured --  nor does</a:t>
            </a:r>
            <a:r>
              <a:rPr lang="en-US" sz="3200" i="0" baseline="0" dirty="0" smtClean="0"/>
              <a:t> it reflect the value of what we do</a:t>
            </a:r>
            <a:endParaRPr lang="en-US" sz="3200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mtClean="0"/>
              <a:t>Pretty cool!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5010" y="3739007"/>
            <a:ext cx="5066421" cy="752239"/>
          </a:xfrm>
        </p:spPr>
        <p:txBody>
          <a:bodyPr lIns="0" tIns="0" rIns="0" bIns="0">
            <a:normAutofit/>
          </a:bodyPr>
          <a:lstStyle>
            <a:lvl1pPr algn="r">
              <a:defRPr sz="4000" b="1">
                <a:solidFill>
                  <a:srgbClr val="E06B32"/>
                </a:solidFill>
                <a:latin typeface="Arial"/>
                <a:cs typeface="Arial"/>
              </a:defRPr>
            </a:lvl1pPr>
          </a:lstStyle>
          <a:p>
            <a:r>
              <a:rPr lang="en-US" altLang="ko-KR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5010" y="4377710"/>
            <a:ext cx="5066421" cy="323657"/>
          </a:xfrm>
        </p:spPr>
        <p:txBody>
          <a:bodyPr lIns="0" tIns="0" rIns="0" bIns="0" anchor="ctr" anchorCtr="0">
            <a:normAutofit/>
          </a:bodyPr>
          <a:lstStyle>
            <a:lvl1pPr marL="0" indent="0" algn="r">
              <a:buNone/>
              <a:defRPr sz="2500">
                <a:solidFill>
                  <a:srgbClr val="16B6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Subhead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solidFill>
            <a:srgbClr val="F362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511" y="389936"/>
            <a:ext cx="2228487" cy="62512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15000"/>
          </a:blip>
          <a:stretch>
            <a:fillRect/>
          </a:stretch>
        </p:blipFill>
        <p:spPr>
          <a:xfrm rot="19732592">
            <a:off x="-401107" y="562781"/>
            <a:ext cx="7234446" cy="7234446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18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28417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5946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485421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216176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952525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53365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225913" y="1334940"/>
            <a:ext cx="255335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489136" y="1353596"/>
            <a:ext cx="4913418" cy="38110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84012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12367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63934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5132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741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291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6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2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52360"/>
            <a:ext cx="2215211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51288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9" hasCustomPrompt="1"/>
          </p:nvPr>
        </p:nvSpPr>
        <p:spPr>
          <a:xfrm>
            <a:off x="706120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006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418243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6285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97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063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55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48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60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4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81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2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284174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4605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241585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461969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1322043"/>
            <a:ext cx="2461017" cy="381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39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25914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447401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461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394362" y="747317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394362" y="1095139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9394362" y="1454448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9394362" y="1802270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377954" y="476900"/>
            <a:ext cx="203527" cy="3908937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1464"/>
              </a:spcBef>
              <a:buNone/>
              <a:defRPr sz="1100" b="1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dirty="0" smtClean="0"/>
              <a:t>#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09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FB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  <a:p>
            <a:pPr algn="ctr"/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397179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5198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6833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web browser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726" y="1427470"/>
            <a:ext cx="3758225" cy="270544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 flipV="1">
            <a:off x="-4" y="4073736"/>
            <a:ext cx="8767765" cy="114536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38345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  <p:pic>
        <p:nvPicPr>
          <p:cNvPr id="26" name="Picture 25" descr="web browser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36460" y="1427470"/>
            <a:ext cx="3758225" cy="2705445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583079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48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7D665-1361-4140-8B52-9E5F0514115D}" type="datetimeFigureOut">
              <a:rPr lang="en-US" smtClean="0"/>
              <a:pPr/>
              <a:t>29/01/2014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6E6A-012E-1140-8A7E-157B387F24C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61" r:id="rId3"/>
    <p:sldLayoutId id="2147483660" r:id="rId4"/>
    <p:sldLayoutId id="2147483670" r:id="rId5"/>
    <p:sldLayoutId id="2147483673" r:id="rId6"/>
    <p:sldLayoutId id="2147483672" r:id="rId7"/>
    <p:sldLayoutId id="2147483671" r:id="rId8"/>
    <p:sldLayoutId id="2147483669" r:id="rId9"/>
    <p:sldLayoutId id="2147483650" r:id="rId10"/>
    <p:sldLayoutId id="2147483666" r:id="rId11"/>
    <p:sldLayoutId id="2147483665" r:id="rId12"/>
    <p:sldLayoutId id="2147483663" r:id="rId13"/>
    <p:sldLayoutId id="2147483662" r:id="rId14"/>
    <p:sldLayoutId id="2147483668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  <p:sldLayoutId id="2147483675" r:id="rId2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Relationship Id="rId3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Relationship Id="rId3" Type="http://schemas.openxmlformats.org/officeDocument/2006/relationships/chart" Target="../charts/char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Relationship Id="rId3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4" Type="http://schemas.openxmlformats.org/officeDocument/2006/relationships/chart" Target="../charts/chart5.xml"/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8669" y="2099825"/>
            <a:ext cx="6501257" cy="1469313"/>
          </a:xfrm>
        </p:spPr>
        <p:txBody>
          <a:bodyPr>
            <a:normAutofit/>
          </a:bodyPr>
          <a:lstStyle/>
          <a:p>
            <a:pPr algn="ctr"/>
            <a:r>
              <a:rPr lang="en-US" sz="2400" dirty="0"/>
              <a:t>EU Hertz – Campaign Performance Q4 2013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320786" y="4369822"/>
            <a:ext cx="5066421" cy="323657"/>
          </a:xfrm>
        </p:spPr>
        <p:txBody>
          <a:bodyPr>
            <a:noAutofit/>
          </a:bodyPr>
          <a:lstStyle/>
          <a:p>
            <a:r>
              <a:rPr lang="en-US" sz="2400" dirty="0" smtClean="0"/>
              <a:t>January 2014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6806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Performance by Audience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831351"/>
              </p:ext>
            </p:extLst>
          </p:nvPr>
        </p:nvGraphicFramePr>
        <p:xfrm>
          <a:off x="370014" y="1357585"/>
          <a:ext cx="8229599" cy="3623884"/>
        </p:xfrm>
        <a:graphic>
          <a:graphicData uri="http://schemas.openxmlformats.org/drawingml/2006/table">
            <a:tbl>
              <a:tblPr/>
              <a:tblGrid>
                <a:gridCol w="1952583"/>
                <a:gridCol w="1257799"/>
                <a:gridCol w="994260"/>
                <a:gridCol w="898428"/>
                <a:gridCol w="1018218"/>
                <a:gridCol w="1090093"/>
                <a:gridCol w="1018218"/>
              </a:tblGrid>
              <a:tr h="291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Targeting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Impressions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Clicks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CTR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Conversions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Cost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CPA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Homepage Retargeting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2,358,071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915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5,291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£2,774.20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£0.52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Converter Re-engagement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406,537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778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£478.28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£0.61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Search Retargeting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1,504,173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704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1,807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£1,769.62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£0.98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Smart Retargeting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30,828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0.06%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£108.80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£3.75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Hotel Confirmation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1,535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0.07%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£5.42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£5.42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Sojern Private Marketplace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2,768,344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1,041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658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£9,770.63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£14.85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Car Search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38,856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0.06%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£137.14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£17.14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Hotel Search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57,043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£201.33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£20.13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Clicker Retargeting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292,103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517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0.18%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£787.64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£27.16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3rd Party Data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750,788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181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0.02%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£2,649.84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£40.15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639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Flight Confirmation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24,149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£85.23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£42.62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175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Flight Search</a:t>
                      </a:r>
                    </a:p>
                  </a:txBody>
                  <a:tcPr marL="11979" marR="11979" marT="1197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1,879,131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942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0.05%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134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£6,632.23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£49.49 </a:t>
                      </a:r>
                    </a:p>
                  </a:txBody>
                  <a:tcPr marL="11979" marR="11979" marT="1197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 Sites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57" name="Straight Connector 56"/>
          <p:cNvCxnSpPr/>
          <p:nvPr/>
        </p:nvCxnSpPr>
        <p:spPr>
          <a:xfrm>
            <a:off x="5946055" y="2233448"/>
            <a:ext cx="2450661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b="1" dirty="0" smtClean="0">
                <a:ea typeface="ＭＳ Ｐゴシック" pitchFamily="34" charset="-128"/>
              </a:rPr>
              <a:t>27% </a:t>
            </a:r>
            <a:r>
              <a:rPr lang="en-US" sz="1400" dirty="0" smtClean="0">
                <a:ea typeface="ＭＳ Ｐゴシック" pitchFamily="34" charset="-128"/>
              </a:rPr>
              <a:t>of the total campaign impressions were served across these sites.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 smtClean="0">
                <a:ea typeface="ＭＳ Ｐゴシック" pitchFamily="34" charset="-128"/>
              </a:rPr>
              <a:t>These top 20 Sites drove </a:t>
            </a:r>
            <a:r>
              <a:rPr lang="en-US" sz="1400" b="1" dirty="0" smtClean="0">
                <a:ea typeface="ＭＳ Ｐゴシック" pitchFamily="34" charset="-128"/>
              </a:rPr>
              <a:t>13%</a:t>
            </a:r>
            <a:r>
              <a:rPr lang="en-US" sz="1400" dirty="0" smtClean="0">
                <a:ea typeface="ＭＳ Ｐゴシック" pitchFamily="34" charset="-128"/>
              </a:rPr>
              <a:t> of total conversions.</a:t>
            </a:r>
          </a:p>
          <a:p>
            <a:pPr marL="1587"/>
            <a:endParaRPr lang="en-US" sz="1400" dirty="0">
              <a:ea typeface="ＭＳ Ｐゴシック" pitchFamily="34" charset="-128"/>
            </a:endParaRPr>
          </a:p>
          <a:p>
            <a:pPr marL="1587"/>
            <a:r>
              <a:rPr lang="en-US" sz="1000" dirty="0" smtClean="0">
                <a:ea typeface="ＭＳ Ｐゴシック" pitchFamily="34" charset="-128"/>
              </a:rPr>
              <a:t>*Blind Network Inventory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59" name="Content Placeholder 3"/>
          <p:cNvSpPr txBox="1">
            <a:spLocks/>
          </p:cNvSpPr>
          <p:nvPr/>
        </p:nvSpPr>
        <p:spPr>
          <a:xfrm>
            <a:off x="5943600" y="237305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8965599"/>
              </p:ext>
            </p:extLst>
          </p:nvPr>
        </p:nvGraphicFramePr>
        <p:xfrm>
          <a:off x="777281" y="1248180"/>
          <a:ext cx="4389996" cy="3771901"/>
        </p:xfrm>
        <a:graphic>
          <a:graphicData uri="http://schemas.openxmlformats.org/drawingml/2006/table">
            <a:tbl>
              <a:tblPr/>
              <a:tblGrid>
                <a:gridCol w="4389996"/>
              </a:tblGrid>
              <a:tr h="1885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Top Sites (Filtered by Traffic Levels)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BF8F"/>
                    </a:solidFill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youtube.com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dakinemedia.net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planespotters.net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opodo.de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ownersdirect.co.uk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ebay.de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tfl.gov.uk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tvguide.co.uk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flyertalk.com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anonymousgoogle.com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*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autotrader.co.uk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flightstats.com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hostelworld.com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reed.co.uk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192.com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autoexpress.co.uk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mysupermarket.co.uk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vielfliegertreff.de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866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aero.de</a:t>
                      </a: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885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ebay.fr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926" marR="9926" marT="9926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Booking Window Insight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It takes 2 days after an impression to account for the majority of resulting conversions.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b="1" dirty="0" smtClean="0">
                <a:ea typeface="ＭＳ Ｐゴシック" pitchFamily="34" charset="-128"/>
              </a:rPr>
              <a:t>65% </a:t>
            </a:r>
            <a:r>
              <a:rPr lang="en-US" sz="1400" dirty="0" smtClean="0">
                <a:ea typeface="ＭＳ Ｐゴシック" pitchFamily="34" charset="-128"/>
              </a:rPr>
              <a:t>of conversions happen either on the same day, or on the next.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5957255" y="25450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5957255" y="2532686"/>
            <a:ext cx="2450661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74" y="1314643"/>
            <a:ext cx="5709226" cy="397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France - Performance by Hour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The top hour of the day for reservations was 11 a.m. 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 smtClean="0">
                <a:ea typeface="ＭＳ Ｐゴシック" pitchFamily="34" charset="-128"/>
              </a:rPr>
              <a:t>The worst hour of the day for reservations was 4 a.m. 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5946055" y="2169223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5943600" y="2026614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hart 15"/>
          <p:cNvGraphicFramePr/>
          <p:nvPr>
            <p:extLst>
              <p:ext uri="{D42A27DB-BD31-4B8C-83A1-F6EECF244321}">
                <p14:modId xmlns:p14="http://schemas.microsoft.com/office/powerpoint/2010/main" val="2306971909"/>
              </p:ext>
            </p:extLst>
          </p:nvPr>
        </p:nvGraphicFramePr>
        <p:xfrm>
          <a:off x="0" y="1117117"/>
          <a:ext cx="5943600" cy="40990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Germany - Performance by Hour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The top hour of the day for reservations was 11 a.m. 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 smtClean="0">
                <a:ea typeface="ＭＳ Ｐゴシック" pitchFamily="34" charset="-128"/>
              </a:rPr>
              <a:t>The worst hour of the day for reservations was 4 a.m. 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5946055" y="2169223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5943600" y="2026614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7662490"/>
              </p:ext>
            </p:extLst>
          </p:nvPr>
        </p:nvGraphicFramePr>
        <p:xfrm>
          <a:off x="0" y="1117117"/>
          <a:ext cx="5943600" cy="4248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387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UK - Performance by Hour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The top hour of the day for reservations was 3 p.m.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 smtClean="0">
                <a:ea typeface="ＭＳ Ｐゴシック" pitchFamily="34" charset="-128"/>
              </a:rPr>
              <a:t>The worst hour of the day for reservations was 3 a.m. 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5946055" y="2169223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5943600" y="2026614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3924386"/>
              </p:ext>
            </p:extLst>
          </p:nvPr>
        </p:nvGraphicFramePr>
        <p:xfrm>
          <a:off x="1" y="1117117"/>
          <a:ext cx="5943600" cy="4203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091620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Performance by Ad Size</a:t>
            </a:r>
            <a:endParaRPr lang="en-US" dirty="0"/>
          </a:p>
        </p:txBody>
      </p:sp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1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The 728x90 had the lowest CTR overall however drove the most reservations.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 smtClean="0">
                <a:ea typeface="ＭＳ Ｐゴシック" pitchFamily="34" charset="-128"/>
              </a:rPr>
              <a:t>The 300x250 had the highest impression to reservation ratio. This unit also achieved the highest CTR.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7" name="Content Placeholder 3"/>
          <p:cNvSpPr txBox="1">
            <a:spLocks/>
          </p:cNvSpPr>
          <p:nvPr/>
        </p:nvSpPr>
        <p:spPr>
          <a:xfrm>
            <a:off x="5946055" y="25978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5915025" y="241713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89658"/>
              </p:ext>
            </p:extLst>
          </p:nvPr>
        </p:nvGraphicFramePr>
        <p:xfrm>
          <a:off x="131280" y="1416748"/>
          <a:ext cx="5561482" cy="2191882"/>
        </p:xfrm>
        <a:graphic>
          <a:graphicData uri="http://schemas.openxmlformats.org/drawingml/2006/table">
            <a:tbl>
              <a:tblPr/>
              <a:tblGrid>
                <a:gridCol w="1461358"/>
                <a:gridCol w="1061850"/>
                <a:gridCol w="1230064"/>
                <a:gridCol w="705260"/>
                <a:gridCol w="1102950"/>
              </a:tblGrid>
              <a:tr h="73353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Creative Size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Impressions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% Impressions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CTR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Reservations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277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 Hertz - 160x600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2,033,558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0.047%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1,355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7277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 Hertz - 300x250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3,511,649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0.053%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3,537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3793">
                <a:tc>
                  <a:txBody>
                    <a:bodyPr/>
                    <a:lstStyle/>
                    <a:p>
                      <a:pPr algn="ctr" fontAlgn="ctr"/>
                      <a:r>
                        <a:rPr lang="de-DE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EU Hertz - 728x90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4,566,351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0.036%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3,921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/>
          <p:cNvCxnSpPr/>
          <p:nvPr/>
        </p:nvCxnSpPr>
        <p:spPr>
          <a:xfrm>
            <a:off x="5791200" y="6477578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" name="Group 13"/>
          <p:cNvGrpSpPr/>
          <p:nvPr/>
        </p:nvGrpSpPr>
        <p:grpSpPr>
          <a:xfrm>
            <a:off x="5791200" y="-7504"/>
            <a:ext cx="3361440" cy="5722504"/>
            <a:chOff x="5791200" y="0"/>
            <a:chExt cx="3361440" cy="5722504"/>
          </a:xfrm>
        </p:grpSpPr>
        <p:sp>
          <p:nvSpPr>
            <p:cNvPr id="7" name="Rectangle 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</a:endParaRPr>
            </a:p>
          </p:txBody>
        </p:sp>
      </p:grpSp>
      <p:sp>
        <p:nvSpPr>
          <p:cNvPr id="56" name="Content Placeholder 3"/>
          <p:cNvSpPr txBox="1">
            <a:spLocks/>
          </p:cNvSpPr>
          <p:nvPr/>
        </p:nvSpPr>
        <p:spPr>
          <a:xfrm>
            <a:off x="5946055" y="141674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6201198" y="1443292"/>
            <a:ext cx="2104528" cy="399065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587"/>
            <a:r>
              <a:rPr lang="en-US" sz="1400" dirty="0" smtClean="0">
                <a:ea typeface="ＭＳ Ｐゴシック" pitchFamily="34" charset="-128"/>
              </a:rPr>
              <a:t>Sojern delivered the greatest number of impressions during the month of December.</a:t>
            </a: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  <a:p>
            <a:pPr marL="1587"/>
            <a:r>
              <a:rPr lang="en-US" sz="1400" dirty="0">
                <a:ea typeface="ＭＳ Ｐゴシック" pitchFamily="34" charset="-128"/>
              </a:rPr>
              <a:t>Sojern delivered the greatest number of </a:t>
            </a:r>
            <a:r>
              <a:rPr lang="en-US" sz="1400" dirty="0" smtClean="0">
                <a:ea typeface="ＭＳ Ｐゴシック" pitchFamily="34" charset="-128"/>
              </a:rPr>
              <a:t>reservations during the month of November.</a:t>
            </a:r>
            <a:endParaRPr lang="en-US" sz="1400" dirty="0">
              <a:ea typeface="ＭＳ Ｐゴシック" pitchFamily="34" charset="-128"/>
            </a:endParaRPr>
          </a:p>
          <a:p>
            <a:pPr marL="1587"/>
            <a:endParaRPr lang="en-US" sz="1400" dirty="0" smtClean="0">
              <a:ea typeface="ＭＳ Ｐゴシック" pitchFamily="34" charset="-128"/>
            </a:endParaRPr>
          </a:p>
        </p:txBody>
      </p:sp>
      <p:sp>
        <p:nvSpPr>
          <p:cNvPr id="66" name="Content Placeholder 3"/>
          <p:cNvSpPr txBox="1">
            <a:spLocks/>
          </p:cNvSpPr>
          <p:nvPr/>
        </p:nvSpPr>
        <p:spPr>
          <a:xfrm>
            <a:off x="5943602" y="957310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Highlights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67" name="Straight Connector 66"/>
          <p:cNvCxnSpPr/>
          <p:nvPr/>
        </p:nvCxnSpPr>
        <p:spPr>
          <a:xfrm>
            <a:off x="5943600" y="12840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Content Placeholder 3"/>
          <p:cNvSpPr txBox="1">
            <a:spLocks/>
          </p:cNvSpPr>
          <p:nvPr/>
        </p:nvSpPr>
        <p:spPr>
          <a:xfrm>
            <a:off x="5973030" y="2311398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687402"/>
              </p:ext>
            </p:extLst>
          </p:nvPr>
        </p:nvGraphicFramePr>
        <p:xfrm>
          <a:off x="120423" y="1270001"/>
          <a:ext cx="4455681" cy="1886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3440750"/>
              </p:ext>
            </p:extLst>
          </p:nvPr>
        </p:nvGraphicFramePr>
        <p:xfrm>
          <a:off x="120423" y="3317328"/>
          <a:ext cx="4455681" cy="1939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Impressions &amp; Reservations by Month</a:t>
            </a:r>
            <a:endParaRPr lang="en-US" dirty="0"/>
          </a:p>
        </p:txBody>
      </p:sp>
      <p:sp>
        <p:nvSpPr>
          <p:cNvPr id="18" name="Content Placeholder 3"/>
          <p:cNvSpPr txBox="1">
            <a:spLocks/>
          </p:cNvSpPr>
          <p:nvPr/>
        </p:nvSpPr>
        <p:spPr>
          <a:xfrm>
            <a:off x="5975973" y="2527605"/>
            <a:ext cx="228168" cy="221288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kern="1200" baseline="0">
                <a:solidFill>
                  <a:srgbClr val="DE672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5915025" y="241713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375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10547</TotalTime>
  <Words>717</Words>
  <Application>Microsoft Macintosh PowerPoint</Application>
  <PresentationFormat>On-screen Show (16:10)</PresentationFormat>
  <Paragraphs>220</Paragraphs>
  <Slides>9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EU Hertz – Campaign Performance Q4 2013</vt:lpstr>
      <vt:lpstr>Performance by Audience</vt:lpstr>
      <vt:lpstr>Top Sites</vt:lpstr>
      <vt:lpstr>Booking Window Insight</vt:lpstr>
      <vt:lpstr>France - Performance by Hour</vt:lpstr>
      <vt:lpstr>Germany - Performance by Hour</vt:lpstr>
      <vt:lpstr>UK - Performance by Hour</vt:lpstr>
      <vt:lpstr>Performance by Ad Size</vt:lpstr>
      <vt:lpstr>Impressions &amp; Reservations by Month</vt:lpstr>
    </vt:vector>
  </TitlesOfParts>
  <Company>Abeck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Park</dc:creator>
  <cp:lastModifiedBy>Travis Groves</cp:lastModifiedBy>
  <cp:revision>627</cp:revision>
  <cp:lastPrinted>2013-03-19T01:24:22Z</cp:lastPrinted>
  <dcterms:created xsi:type="dcterms:W3CDTF">2013-03-27T18:45:36Z</dcterms:created>
  <dcterms:modified xsi:type="dcterms:W3CDTF">2014-01-29T09:15:39Z</dcterms:modified>
</cp:coreProperties>
</file>

<file path=docProps/thumbnail.jpeg>
</file>